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4" r:id="rId1"/>
  </p:sldMasterIdLst>
  <p:notesMasterIdLst>
    <p:notesMasterId r:id="rId18"/>
  </p:notesMasterIdLst>
  <p:sldIdLst>
    <p:sldId id="9226" r:id="rId2"/>
    <p:sldId id="9238" r:id="rId3"/>
    <p:sldId id="2147308498" r:id="rId4"/>
    <p:sldId id="9241" r:id="rId5"/>
    <p:sldId id="9239" r:id="rId6"/>
    <p:sldId id="9242" r:id="rId7"/>
    <p:sldId id="2147308505" r:id="rId8"/>
    <p:sldId id="2147308506" r:id="rId9"/>
    <p:sldId id="2147308512" r:id="rId10"/>
    <p:sldId id="2147308513" r:id="rId11"/>
    <p:sldId id="2147308514" r:id="rId12"/>
    <p:sldId id="2147308515" r:id="rId13"/>
    <p:sldId id="2147308516" r:id="rId14"/>
    <p:sldId id="2147308517" r:id="rId15"/>
    <p:sldId id="2147308518" r:id="rId16"/>
    <p:sldId id="214730851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B01"/>
    <a:srgbClr val="F39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FC73F6-87C6-A546-8887-A028630C3DE1}" v="1" dt="2024-05-31T20:50:12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4" autoAdjust="0"/>
    <p:restoredTop sz="96024" autoAdjust="0"/>
  </p:normalViewPr>
  <p:slideViewPr>
    <p:cSldViewPr snapToGrid="0">
      <p:cViewPr varScale="1">
        <p:scale>
          <a:sx n="106" d="100"/>
          <a:sy n="106" d="100"/>
        </p:scale>
        <p:origin x="712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66F97-B16A-DD45-BF14-4951AD23E4F1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56BC6-D613-D847-AE7E-F33AD45D5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3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6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083E-107D-51AD-ECCB-AD5CA438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D41AD-7B6A-100D-8CF2-077378F5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8E99FA-76C5-22BD-DC74-28FBB46C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4C02E-DADF-59E3-003C-98D4C1637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4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083E-107D-51AD-ECCB-AD5CA438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D41AD-7B6A-100D-8CF2-077378F5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8E99FA-76C5-22BD-DC74-28FBB46C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4C02E-DADF-59E3-003C-98D4C1637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41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3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74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95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36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5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083E-107D-51AD-ECCB-AD5CA438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D41AD-7B6A-100D-8CF2-077378F5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8E99FA-76C5-22BD-DC74-28FBB46C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4C02E-DADF-59E3-003C-98D4C1637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08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F417-85F3-073F-B18D-3C51F919A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291A3C-6264-64F1-ADFC-DD52E2CBD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A189DE-DE7B-1194-02B6-C73C7DBAE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888EA-9ED2-72B1-C455-B04B8E53A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2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B84B5-2128-659D-92A3-DE63AB41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28095D-DF42-FDAC-6C7B-B33D196F4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04D536-22E8-CF1F-8F83-690CD7079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B8AE0D-852D-7667-3457-E934397D6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BC0C9-CF04-E9D2-DE4B-F6C27856C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3DEF30-68C5-B890-52C2-C0FB21D28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0A7D0D-45FB-8C7F-3F41-5C58FDCEA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B7534C-E188-C34D-C6AE-AFDDE1EBE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44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9C74E-892E-4617-E678-790E43938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73B603-F9AC-C151-BE41-E7058A5BC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99E95FF-E49C-A1A2-02B0-7F5732A2E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CB5434-CF89-26D0-6458-F1870E23F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28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9A4EA-3CB7-9F40-E224-19ADC530F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AF5805-7CB5-2203-D489-66FEDCA48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A70D83-DF70-441A-9279-1FC062F88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9A097-AF10-A9AE-95C7-14820D999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8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083E-107D-51AD-ECCB-AD5CA438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D41AD-7B6A-100D-8CF2-077378F5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8E99FA-76C5-22BD-DC74-28FBB46C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4C02E-DADF-59E3-003C-98D4C1637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30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083E-107D-51AD-ECCB-AD5CA4381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D41AD-7B6A-100D-8CF2-077378F5D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8E99FA-76C5-22BD-DC74-28FBB46C8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24C02E-DADF-59E3-003C-98D4C1637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756BC6-D613-D847-AE7E-F33AD45D53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7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7697"/>
            <a:ext cx="10383701" cy="708995"/>
          </a:xfrm>
        </p:spPr>
        <p:txBody>
          <a:bodyPr/>
          <a:lstStyle>
            <a:lvl1pPr>
              <a:defRPr sz="3200" b="1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69" y="1116211"/>
            <a:ext cx="11862816" cy="4848820"/>
          </a:xfrm>
        </p:spPr>
        <p:txBody>
          <a:bodyPr/>
          <a:lstStyle>
            <a:lvl1pPr>
              <a:spcBef>
                <a:spcPts val="844"/>
              </a:spcBef>
              <a:buSzPct val="100000"/>
              <a:defRPr sz="2400" b="1" i="0">
                <a:latin typeface="Arial"/>
                <a:cs typeface="Arial"/>
              </a:defRPr>
            </a:lvl1pPr>
            <a:lvl2pPr>
              <a:spcBef>
                <a:spcPts val="844"/>
              </a:spcBef>
              <a:buSzPct val="100000"/>
              <a:defRPr sz="2000" b="1"/>
            </a:lvl2pPr>
            <a:lvl3pPr>
              <a:spcBef>
                <a:spcPts val="844"/>
              </a:spcBef>
              <a:buSzPct val="100000"/>
              <a:defRPr sz="1800" b="1"/>
            </a:lvl3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hape 14"/>
          <p:cNvSpPr>
            <a:spLocks noGrp="1"/>
          </p:cNvSpPr>
          <p:nvPr>
            <p:ph type="sldNum" sz="quarter" idx="2"/>
          </p:nvPr>
        </p:nvSpPr>
        <p:spPr>
          <a:xfrm>
            <a:off x="11658035" y="6567394"/>
            <a:ext cx="198772" cy="1947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 defTabSz="410751">
              <a:defRPr sz="1266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3F03A6CE-FA7F-4521-8D91-BD78BED43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7808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3" y="-1"/>
            <a:ext cx="10439585" cy="723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0" tIns="127000" rIns="127000" bIns="1270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781" dirty="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xfrm>
            <a:off x="141271" y="1116211"/>
            <a:ext cx="11788792" cy="484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r>
              <a:rPr sz="2953" dirty="0"/>
              <a:t>Body Level One</a:t>
            </a:r>
          </a:p>
          <a:p>
            <a:pPr lvl="1">
              <a:defRPr sz="1800"/>
            </a:pPr>
            <a:r>
              <a:rPr sz="2953" dirty="0"/>
              <a:t>Body Level Two</a:t>
            </a:r>
          </a:p>
          <a:p>
            <a:pPr lvl="2">
              <a:defRPr sz="1800"/>
            </a:pPr>
            <a:r>
              <a:rPr sz="2953" dirty="0"/>
              <a:t>Body Level Three</a:t>
            </a:r>
          </a:p>
          <a:p>
            <a:pPr lvl="3">
              <a:defRPr sz="1800"/>
            </a:pPr>
            <a:r>
              <a:rPr sz="2953" dirty="0"/>
              <a:t>Body Level Four</a:t>
            </a:r>
          </a:p>
          <a:p>
            <a:pPr lvl="4">
              <a:defRPr sz="1800"/>
            </a:pPr>
            <a:r>
              <a:rPr sz="2953" dirty="0"/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1658035" y="6567394"/>
            <a:ext cx="198772" cy="1947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 defTabSz="410751">
              <a:defRPr sz="1266">
                <a:solidFill>
                  <a:srgbClr val="00389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3F03A6CE-FA7F-4521-8D91-BD78BED4306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hape 2"/>
          <p:cNvSpPr/>
          <p:nvPr/>
        </p:nvSpPr>
        <p:spPr>
          <a:xfrm>
            <a:off x="159024" y="678260"/>
            <a:ext cx="10280564" cy="45719"/>
          </a:xfrm>
          <a:prstGeom prst="rect">
            <a:avLst/>
          </a:prstGeom>
          <a:solidFill>
            <a:srgbClr val="191EA2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200">
              <a:effectLst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1DB821-13AA-B64E-8CF7-B526F87D50D7}"/>
              </a:ext>
            </a:extLst>
          </p:cNvPr>
          <p:cNvGrpSpPr/>
          <p:nvPr userDrawn="1"/>
        </p:nvGrpSpPr>
        <p:grpSpPr>
          <a:xfrm>
            <a:off x="10503673" y="238594"/>
            <a:ext cx="1532042" cy="431257"/>
            <a:chOff x="9082762" y="2430761"/>
            <a:chExt cx="1902523" cy="694799"/>
          </a:xfrm>
        </p:grpSpPr>
        <p:pic>
          <p:nvPicPr>
            <p:cNvPr id="19" name="droppedImage.pn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0306629" y="2430761"/>
              <a:ext cx="678656" cy="694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2762" y="2430761"/>
              <a:ext cx="1025452" cy="694799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ED036EF-15C7-594A-9336-DFC7BB9275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87796" y="2430761"/>
              <a:ext cx="0" cy="694799"/>
            </a:xfrm>
            <a:prstGeom prst="line">
              <a:avLst/>
            </a:prstGeom>
            <a:noFill/>
            <a:ln w="38100" cap="flat">
              <a:solidFill>
                <a:schemeClr val="accent1">
                  <a:lumMod val="75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97049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 spd="med"/>
  <p:txStyles>
    <p:titleStyle>
      <a:lvl1pPr defTabSz="410751" eaLnBrk="1" hangingPunct="1">
        <a:defRPr sz="4400" b="1">
          <a:solidFill>
            <a:srgbClr val="002060"/>
          </a:solidFill>
          <a:latin typeface="Arial"/>
          <a:ea typeface="+mn-ea"/>
          <a:cs typeface="Arial"/>
          <a:sym typeface="Gill Sans Light"/>
        </a:defRPr>
      </a:lvl1pPr>
      <a:lvl2pPr indent="160729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2pPr>
      <a:lvl3pPr indent="321457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3pPr>
      <a:lvl4pPr indent="482186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4pPr>
      <a:lvl5pPr indent="642915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5pPr>
      <a:lvl6pPr indent="803643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6pPr>
      <a:lvl7pPr indent="964372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7pPr>
      <a:lvl8pPr indent="1125101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8pPr>
      <a:lvl9pPr indent="1285829" defTabSz="410751" eaLnBrk="1" hangingPunct="1">
        <a:defRPr sz="4781">
          <a:solidFill>
            <a:srgbClr val="FFFFFF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625056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1pPr>
      <a:lvl2pPr marL="937584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2pPr>
      <a:lvl3pPr marL="1250112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3pPr>
      <a:lvl4pPr marL="1562640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4pPr>
      <a:lvl5pPr marL="1875168" indent="-401822" defTabSz="410751" eaLnBrk="1" hangingPunct="1">
        <a:spcBef>
          <a:spcPts val="844"/>
        </a:spcBef>
        <a:buSzPct val="100000"/>
        <a:buChar char="•"/>
        <a:defRPr sz="1969">
          <a:latin typeface="Arial"/>
          <a:ea typeface="+mn-ea"/>
          <a:cs typeface="Arial"/>
          <a:sym typeface="Gill Sans Light"/>
        </a:defRPr>
      </a:lvl5pPr>
      <a:lvl6pPr marL="2125190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6pPr>
      <a:lvl7pPr marL="2375212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7pPr>
      <a:lvl8pPr marL="2625235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8pPr>
      <a:lvl9pPr marL="2875257" indent="-401822" defTabSz="410751" eaLnBrk="1" hangingPunct="1">
        <a:spcBef>
          <a:spcPts val="1687"/>
        </a:spcBef>
        <a:buSzPct val="171000"/>
        <a:buChar char="•"/>
        <a:defRPr sz="2953">
          <a:latin typeface="+mn-lt"/>
          <a:ea typeface="+mn-ea"/>
          <a:cs typeface="+mn-cs"/>
          <a:sym typeface="Gill Sans Light"/>
        </a:defRPr>
      </a:lvl9pPr>
    </p:bodyStyle>
    <p:otherStyle>
      <a:lvl1pPr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160729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321457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482186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642915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803643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964372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125101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285829" algn="ctr" defTabSz="410751" eaLnBrk="1" hangingPunct="1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ourceware.org/git/annobin.git" TargetMode="External"/><Relationship Id="rId4" Type="http://schemas.openxmlformats.org/officeDocument/2006/relationships/hyperlink" Target="https://gcc.gnu.org/onlinedocs/gcc-13.2.0/gcc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ware.org/git/annobin.g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230" y="29029"/>
            <a:ext cx="9115822" cy="752523"/>
          </a:xfrm>
        </p:spPr>
        <p:txBody>
          <a:bodyPr/>
          <a:lstStyle/>
          <a:p>
            <a:r>
              <a:rPr lang="en-US" sz="3600" dirty="0"/>
              <a:t>Updates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1924C76-1C01-4F14-929D-1BB444F37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60" y="883487"/>
            <a:ext cx="11980040" cy="5778570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Optical SCA poster ready for HOST, Presentation &amp; poster ready for DAC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Finished survey paper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Compiler-based software hardening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ea typeface="Arial" charset="0"/>
                <a:cs typeface="Arial" charset="0"/>
              </a:rPr>
              <a:t>Made a step-by-step plan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ea typeface="Arial" charset="0"/>
                <a:cs typeface="Arial" charset="0"/>
              </a:rPr>
              <a:t>Working on deriving compiler-friendly parameters from layout-level laser modeling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ea typeface="Arial" charset="0"/>
                <a:cs typeface="Arial" charset="0"/>
              </a:rPr>
              <a:t>Frontside laser modeling attempt on layout, finished IR simulations with laser-induced ΔT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ea typeface="Arial" charset="0"/>
                <a:cs typeface="Arial" charset="0"/>
              </a:rPr>
              <a:t>Investigations on GCC compiler plug-in, hardening rules, etc. Found 2 hardening database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RTL-</a:t>
            </a:r>
            <a:r>
              <a:rPr lang="en-US" altLang="zh-CN" dirty="0" err="1">
                <a:latin typeface="Arial" charset="0"/>
                <a:ea typeface="Arial" charset="0"/>
                <a:cs typeface="Arial" charset="0"/>
              </a:rPr>
              <a:t>SoFI</a:t>
            </a:r>
            <a:r>
              <a:rPr lang="en-US" altLang="zh-CN" dirty="0">
                <a:latin typeface="Arial" charset="0"/>
                <a:ea typeface="Arial" charset="0"/>
                <a:cs typeface="Arial" charset="0"/>
              </a:rPr>
              <a:t> &amp; validation work with </a:t>
            </a:r>
            <a:r>
              <a:rPr lang="en-US" altLang="zh-CN" dirty="0" err="1">
                <a:latin typeface="Arial" charset="0"/>
                <a:ea typeface="Arial" charset="0"/>
                <a:cs typeface="Arial" charset="0"/>
              </a:rPr>
              <a:t>Pantha</a:t>
            </a:r>
            <a:endParaRPr lang="en-US" altLang="zh-CN" dirty="0">
              <a:latin typeface="Arial" charset="0"/>
              <a:ea typeface="Arial" charset="0"/>
              <a:cs typeface="Arial" charset="0"/>
            </a:endParaRP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ea typeface="Arial" charset="0"/>
                <a:cs typeface="Arial" charset="0"/>
              </a:rPr>
              <a:t>Got AES software assembly codes, working on simulating with Arianne core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ea typeface="Arial" charset="0"/>
                <a:cs typeface="Arial" charset="0"/>
              </a:rPr>
              <a:t>Status: bit-flips succeeded on Instruction Registers: security properties about data integrity + instruction manipulation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ea typeface="Arial" charset="0"/>
                <a:cs typeface="Arial" charset="0"/>
              </a:rPr>
              <a:t>Working on laser timing control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b="0" dirty="0">
                <a:latin typeface="Arial" charset="0"/>
                <a:ea typeface="Arial" charset="0"/>
                <a:cs typeface="Arial" charset="0"/>
              </a:rPr>
              <a:t>Full RISC-V ISA core (Arianne)</a:t>
            </a:r>
          </a:p>
        </p:txBody>
      </p:sp>
    </p:spTree>
    <p:extLst>
      <p:ext uri="{BB962C8B-B14F-4D97-AF65-F5344CB8AC3E}">
        <p14:creationId xmlns:p14="http://schemas.microsoft.com/office/powerpoint/2010/main" val="114093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003C-6FE9-8858-EECC-DB576D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6733-DF20-4F33-73F8-5EF483A9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Security Features in GCC and GCC Plug-ins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F363CB-0822-452A-8A22-8CBF3EC2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5" y="986123"/>
            <a:ext cx="6039185" cy="5638611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has built-in security-check options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Checked all of them, none is considering physical attacks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Although some protections may affect physical attack results/efficiency, they are not intended for it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Other great plug-in communities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Provide plug-in tool set with extra security features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So far I found an opensource one, </a:t>
            </a:r>
            <a:r>
              <a:rPr lang="en-US" altLang="zh-CN" sz="1600" dirty="0" err="1">
                <a:latin typeface="Arial" charset="0"/>
                <a:ea typeface="Arial" charset="0"/>
                <a:cs typeface="Arial" charset="0"/>
              </a:rPr>
              <a:t>Annobin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 from </a:t>
            </a:r>
            <a:r>
              <a:rPr lang="en-US" altLang="zh-CN" sz="1600" b="0" dirty="0" err="1">
                <a:latin typeface="Arial" charset="0"/>
                <a:ea typeface="Arial" charset="0"/>
                <a:cs typeface="Arial" charset="0"/>
              </a:rPr>
              <a:t>Redhat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, there are more plug-in tool set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some hardening rules, and they are extendable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A70B2D-2491-5ADB-7760-13EB66487B74}"/>
              </a:ext>
            </a:extLst>
          </p:cNvPr>
          <p:cNvGrpSpPr/>
          <p:nvPr/>
        </p:nvGrpSpPr>
        <p:grpSpPr>
          <a:xfrm>
            <a:off x="6096000" y="1447512"/>
            <a:ext cx="5915540" cy="4424365"/>
            <a:chOff x="5810169" y="1421949"/>
            <a:chExt cx="6325016" cy="47306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C4C774-913F-6B5D-FEF6-1F14C508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169" y="1421949"/>
              <a:ext cx="6325016" cy="47306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81F4E6-58B7-CFE8-5455-5B29CD8C1F31}"/>
                </a:ext>
              </a:extLst>
            </p:cNvPr>
            <p:cNvSpPr/>
            <p:nvPr/>
          </p:nvSpPr>
          <p:spPr>
            <a:xfrm>
              <a:off x="5810169" y="1421949"/>
              <a:ext cx="6092213" cy="755781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6E62D7-B93C-0812-9CDB-0CBB6FEE50F4}"/>
              </a:ext>
            </a:extLst>
          </p:cNvPr>
          <p:cNvSpPr txBox="1"/>
          <p:nvPr/>
        </p:nvSpPr>
        <p:spPr>
          <a:xfrm>
            <a:off x="6282187" y="6034308"/>
            <a:ext cx="6094562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>
                <a:latin typeface="Arial" charset="0"/>
                <a:cs typeface="Arial" charset="0"/>
                <a:sym typeface="Gill Sans Light"/>
              </a:rPr>
              <a:t>Some of the existing security-check flags in </a:t>
            </a:r>
            <a:r>
              <a:rPr lang="en-US" sz="1400" dirty="0" err="1">
                <a:latin typeface="Arial" charset="0"/>
                <a:cs typeface="Arial" charset="0"/>
                <a:sym typeface="Gill Sans Light"/>
              </a:rPr>
              <a:t>gcc</a:t>
            </a:r>
            <a:r>
              <a:rPr lang="en-US" sz="1400" dirty="0">
                <a:latin typeface="Arial" charset="0"/>
                <a:cs typeface="Arial" charset="0"/>
                <a:sym typeface="Gill Sans Light"/>
              </a:rPr>
              <a:t>.</a:t>
            </a:r>
          </a:p>
          <a:p>
            <a:r>
              <a:rPr lang="en-US" sz="1400" dirty="0">
                <a:latin typeface="Arial" charset="0"/>
                <a:cs typeface="Arial" charset="0"/>
                <a:sym typeface="Gill Sans Light"/>
              </a:rPr>
              <a:t>More in the manual: </a:t>
            </a:r>
            <a:r>
              <a:rPr lang="en-US" sz="1400" dirty="0">
                <a:latin typeface="Arial" charset="0"/>
                <a:cs typeface="Arial" charset="0"/>
                <a:sym typeface="Gill Sans Light"/>
                <a:hlinkClick r:id="rId4"/>
              </a:rPr>
              <a:t>https://gcc.gnu.org/onlinedocs/gcc-13.2.0/gcc.pdf</a:t>
            </a:r>
            <a:r>
              <a:rPr lang="en-US" sz="1400" dirty="0">
                <a:latin typeface="Arial" charset="0"/>
                <a:cs typeface="Arial" charset="0"/>
                <a:sym typeface="Gill Sans Ligh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396C1-7F2C-A8E5-70D9-5E5CD88A5715}"/>
              </a:ext>
            </a:extLst>
          </p:cNvPr>
          <p:cNvSpPr txBox="1"/>
          <p:nvPr/>
        </p:nvSpPr>
        <p:spPr>
          <a:xfrm>
            <a:off x="242904" y="5708802"/>
            <a:ext cx="5228302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charset="0"/>
                <a:ea typeface="Arial" charset="0"/>
                <a:cs typeface="Arial" charset="0"/>
                <a:hlinkClick r:id="rId5"/>
              </a:rPr>
              <a:t>https://developers.redhat.com/blog/2018/02/20/annobin-storing-information-binaries#how_to_build_it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charset="0"/>
                <a:ea typeface="Arial" charset="0"/>
                <a:cs typeface="Arial" charset="0"/>
                <a:hlinkClick r:id="rId5"/>
              </a:rPr>
              <a:t>https://sourceware.org/git/annobin.git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9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003C-6FE9-8858-EECC-DB576D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6733-DF20-4F33-73F8-5EF483A9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Security Features in GCC and GCC Plug-ins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F363CB-0822-452A-8A22-8CBF3EC2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5" y="986123"/>
            <a:ext cx="6039185" cy="5638611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has built-in security-check options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Checked all of them, none is considering physical attacks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Although some protections may affect physical attack results/efficiency, they are not intended for it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Other great plug-in communities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Provide plug-in tool set with extra security features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So far I found an opensource one, </a:t>
            </a:r>
            <a:r>
              <a:rPr lang="en-US" altLang="zh-CN" sz="1600" dirty="0" err="1">
                <a:latin typeface="Arial" charset="0"/>
                <a:ea typeface="Arial" charset="0"/>
                <a:cs typeface="Arial" charset="0"/>
              </a:rPr>
              <a:t>Annobin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 from </a:t>
            </a:r>
            <a:r>
              <a:rPr lang="en-US" altLang="zh-CN" sz="1600" b="0" dirty="0" err="1">
                <a:latin typeface="Arial" charset="0"/>
                <a:ea typeface="Arial" charset="0"/>
                <a:cs typeface="Arial" charset="0"/>
              </a:rPr>
              <a:t>Redhat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, there are more plug-in tool set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some hardening rules, and they are extendable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DD54C-3EAB-E91E-BF9A-A2E99A156CF6}"/>
              </a:ext>
            </a:extLst>
          </p:cNvPr>
          <p:cNvSpPr txBox="1"/>
          <p:nvPr/>
        </p:nvSpPr>
        <p:spPr>
          <a:xfrm>
            <a:off x="242904" y="5708802"/>
            <a:ext cx="5228302" cy="815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charset="0"/>
                <a:ea typeface="Arial" charset="0"/>
                <a:cs typeface="Arial" charset="0"/>
                <a:hlinkClick r:id="rId3"/>
              </a:rPr>
              <a:t>https://developers.redhat.com/blog/2018/02/20/annobin-storing-information-binaries#how_to_build_it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Arial" charset="0"/>
                <a:ea typeface="Arial" charset="0"/>
                <a:cs typeface="Arial" charset="0"/>
                <a:hlinkClick r:id="rId3"/>
              </a:rPr>
              <a:t>https://sourceware.org/git/annobin.git</a:t>
            </a:r>
            <a:r>
              <a:rPr lang="en-US" altLang="zh-CN" sz="1400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01C0A-5376-C93E-007E-0D479055C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86123"/>
            <a:ext cx="5801535" cy="4486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94B9B-387F-9EAB-EF5A-84146F69F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295" y="5573347"/>
            <a:ext cx="6381060" cy="9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Existing Countermeasures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4F9FC-DEAE-4E11-4713-7B7A506F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0" y="803880"/>
            <a:ext cx="4384789" cy="3457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56D7A-241C-65FA-9913-8F65F1F8E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419" y="1369042"/>
            <a:ext cx="7228351" cy="4367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AC10F-F325-E234-DAB5-86D0935F7F02}"/>
              </a:ext>
            </a:extLst>
          </p:cNvPr>
          <p:cNvSpPr txBox="1"/>
          <p:nvPr/>
        </p:nvSpPr>
        <p:spPr>
          <a:xfrm>
            <a:off x="1438" y="4445852"/>
            <a:ext cx="4384789" cy="2581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Duplications as an example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Replace non-idempotent instructions by idempotent ones, then duplicate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Assumed to be resistant against instruction skips, but it’s NOT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8790B-25CC-E464-883F-777FEAC36C3B}"/>
              </a:ext>
            </a:extLst>
          </p:cNvPr>
          <p:cNvSpPr txBox="1"/>
          <p:nvPr/>
        </p:nvSpPr>
        <p:spPr>
          <a:xfrm>
            <a:off x="4110295" y="6083247"/>
            <a:ext cx="7849475" cy="50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lvl="1"/>
            <a:r>
              <a:rPr lang="en-US" altLang="zh-CN" sz="900" b="0" dirty="0">
                <a:latin typeface="Arial" charset="0"/>
                <a:ea typeface="Arial" charset="0"/>
                <a:cs typeface="Arial" charset="0"/>
              </a:rPr>
              <a:t>Reference: Johan Laurent, Vincent </a:t>
            </a:r>
            <a:r>
              <a:rPr lang="en-US" altLang="zh-CN" sz="900" b="0" dirty="0" err="1">
                <a:latin typeface="Arial" charset="0"/>
                <a:ea typeface="Arial" charset="0"/>
                <a:cs typeface="Arial" charset="0"/>
              </a:rPr>
              <a:t>Beroulle</a:t>
            </a:r>
            <a:r>
              <a:rPr lang="en-US" altLang="zh-CN" sz="900" b="0" dirty="0">
                <a:latin typeface="Arial" charset="0"/>
                <a:ea typeface="Arial" charset="0"/>
                <a:cs typeface="Arial" charset="0"/>
              </a:rPr>
              <a:t>, Christophe Deleuze, Florian </a:t>
            </a:r>
            <a:r>
              <a:rPr lang="en-US" altLang="zh-CN" sz="900" b="0" dirty="0" err="1">
                <a:latin typeface="Arial" charset="0"/>
                <a:ea typeface="Arial" charset="0"/>
                <a:cs typeface="Arial" charset="0"/>
              </a:rPr>
              <a:t>Pebay-Peyroula</a:t>
            </a:r>
            <a:r>
              <a:rPr lang="en-US" altLang="zh-CN" sz="900" b="0" dirty="0">
                <a:latin typeface="Arial" charset="0"/>
                <a:ea typeface="Arial" charset="0"/>
                <a:cs typeface="Arial" charset="0"/>
              </a:rPr>
              <a:t>, Athanasios Papadimitriou, Cross-layer analysis of software fault models and countermeasures against hardware fault attacks in a RISC-V processor, Microprocessors and Microsystems, Volume 71, 2019</a:t>
            </a:r>
          </a:p>
          <a:p>
            <a:pPr marL="0" lvl="1"/>
            <a:r>
              <a:rPr lang="en-US" altLang="zh-CN" sz="900" dirty="0">
                <a:latin typeface="Arial" charset="0"/>
                <a:ea typeface="Arial" charset="0"/>
                <a:cs typeface="Arial" charset="0"/>
              </a:rPr>
              <a:t>Reference: Forwarding. https://www.youtube.com/watch?v=7n5VY1k8a4o&amp;t=364s</a:t>
            </a:r>
            <a:endParaRPr lang="en-US" altLang="zh-CN" sz="900" b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What attacks are existing GCC features targeting?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76E63-B72A-957A-6707-3473CC04D8E5}"/>
              </a:ext>
            </a:extLst>
          </p:cNvPr>
          <p:cNvSpPr txBox="1"/>
          <p:nvPr/>
        </p:nvSpPr>
        <p:spPr>
          <a:xfrm>
            <a:off x="329242" y="853522"/>
            <a:ext cx="5087749" cy="4666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Return/Jump Oriented Programming 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(ROP/JOP)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ea typeface="Arial" charset="0"/>
                <a:cs typeface="Arial" charset="0"/>
              </a:rPr>
              <a:t>ROP is a well-known cyberattack concerned by existing compilers (GCC, Intel’s, Microsoft’s)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Calibri" panose="020F0502020204030204" pitchFamily="34" charset="0"/>
                <a:ea typeface="Arial" charset="0"/>
                <a:cs typeface="Arial" charset="0"/>
              </a:rPr>
              <a:t>This basic idea of ROP: </a:t>
            </a:r>
            <a:r>
              <a:rPr lang="en-US" altLang="zh-CN" sz="1600" dirty="0">
                <a:latin typeface="Calibri" panose="020F0502020204030204" pitchFamily="34" charset="0"/>
                <a:ea typeface="Arial" charset="0"/>
                <a:cs typeface="Arial" charset="0"/>
              </a:rPr>
              <a:t>borrowing chunks (gadgets) everywhere and create something new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Gadgets are snippets of instructions ending with a ‘return’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There are tools available to automatically search and build your own gadget chain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ROP/JOP rely on modifying the return address with stack overflow attack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A8B3E2-6913-44EC-5D66-EC5C5986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991" y="1301062"/>
            <a:ext cx="6530594" cy="3431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37DA0-B7E4-612A-355A-6D2C3E965592}"/>
              </a:ext>
            </a:extLst>
          </p:cNvPr>
          <p:cNvSpPr txBox="1"/>
          <p:nvPr/>
        </p:nvSpPr>
        <p:spPr>
          <a:xfrm>
            <a:off x="2512444" y="5643626"/>
            <a:ext cx="7735737" cy="1077218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 dirty="0">
                <a:latin typeface="Calibri" panose="020F0502020204030204" pitchFamily="34" charset="0"/>
                <a:cs typeface="Arial" charset="0"/>
              </a:rPr>
              <a:t>Does the existing protections on stacks happen to prevent some physical attacks?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libri" panose="020F0502020204030204" pitchFamily="34" charset="0"/>
                <a:cs typeface="Arial" charset="0"/>
              </a:rPr>
              <a:t>Laser or clock/voltage glitch on stack registers? Maybe.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Arial" charset="0"/>
              </a:rPr>
              <a:t>Side-channel or probing? No.</a:t>
            </a:r>
            <a:endParaRPr lang="en-US" altLang="zh-CN" sz="1800" dirty="0">
              <a:latin typeface="Calibri" panose="020F0502020204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What attacks are existing GCC features targeting?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76E63-B72A-957A-6707-3473CC04D8E5}"/>
              </a:ext>
            </a:extLst>
          </p:cNvPr>
          <p:cNvSpPr txBox="1"/>
          <p:nvPr/>
        </p:nvSpPr>
        <p:spPr>
          <a:xfrm>
            <a:off x="329242" y="853522"/>
            <a:ext cx="5087749" cy="4666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Return/Jump Oriented Programming 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(ROP/JOP)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ea typeface="Arial" charset="0"/>
                <a:cs typeface="Arial" charset="0"/>
              </a:rPr>
              <a:t>ROP is a well-known cyberattack concerned by existing compilers (GCC, Intel’s, Microsoft’s)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Calibri" panose="020F0502020204030204" pitchFamily="34" charset="0"/>
                <a:ea typeface="Arial" charset="0"/>
                <a:cs typeface="Arial" charset="0"/>
              </a:rPr>
              <a:t>This basic idea of ROP: </a:t>
            </a:r>
            <a:r>
              <a:rPr lang="en-US" altLang="zh-CN" sz="1600" dirty="0">
                <a:latin typeface="Calibri" panose="020F0502020204030204" pitchFamily="34" charset="0"/>
                <a:ea typeface="Arial" charset="0"/>
                <a:cs typeface="Arial" charset="0"/>
              </a:rPr>
              <a:t>borrowing chunks (gadgets) everywhere and create something new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Gadgets are snippets of instructions ending with a ‘return’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There are tools available to automatically search and build your own gadget chain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Calibri" panose="020F0502020204030204" pitchFamily="34" charset="0"/>
                <a:cs typeface="Arial" charset="0"/>
              </a:rPr>
              <a:t>ROP/JOP rely on modifying the return address with stack overflow attack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837DA0-B7E4-612A-355A-6D2C3E965592}"/>
              </a:ext>
            </a:extLst>
          </p:cNvPr>
          <p:cNvSpPr txBox="1"/>
          <p:nvPr/>
        </p:nvSpPr>
        <p:spPr>
          <a:xfrm>
            <a:off x="2512444" y="5643626"/>
            <a:ext cx="7735737" cy="1077218"/>
          </a:xfrm>
          <a:prstGeom prst="rect">
            <a:avLst/>
          </a:prstGeom>
          <a:noFill/>
          <a:ln w="19050" cap="flat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800" dirty="0">
                <a:latin typeface="Calibri" panose="020F0502020204030204" pitchFamily="34" charset="0"/>
                <a:cs typeface="Arial" charset="0"/>
              </a:rPr>
              <a:t>Does the existing protections on stacks happen to prevent some physical attacks?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Calibri" panose="020F0502020204030204" pitchFamily="34" charset="0"/>
                <a:cs typeface="Arial" charset="0"/>
              </a:rPr>
              <a:t>Laser or clock/voltage glitch on stack registers? Maybe.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Calibri" panose="020F0502020204030204" pitchFamily="34" charset="0"/>
                <a:cs typeface="Arial" charset="0"/>
              </a:rPr>
              <a:t>Side-channel or probing? No.</a:t>
            </a:r>
            <a:endParaRPr lang="en-US" altLang="zh-CN" sz="1800" dirty="0">
              <a:latin typeface="Calibri" panose="020F0502020204030204" pitchFamily="34" charset="0"/>
              <a:cs typeface="Arial" charset="0"/>
            </a:endParaRPr>
          </a:p>
        </p:txBody>
      </p:sp>
      <p:pic>
        <p:nvPicPr>
          <p:cNvPr id="4" name="Picture 2" descr="Figure 1.">
            <a:extLst>
              <a:ext uri="{FF2B5EF4-FFF2-40B4-BE49-F238E27FC236}">
                <a16:creationId xmlns:a16="http://schemas.microsoft.com/office/drawing/2014/main" id="{55ED6D61-9E12-F658-7B09-757ABC560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2" b="2924"/>
          <a:stretch/>
        </p:blipFill>
        <p:spPr bwMode="auto">
          <a:xfrm>
            <a:off x="5644370" y="944592"/>
            <a:ext cx="2790825" cy="414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ure 2.">
            <a:extLst>
              <a:ext uri="{FF2B5EF4-FFF2-40B4-BE49-F238E27FC236}">
                <a16:creationId xmlns:a16="http://schemas.microsoft.com/office/drawing/2014/main" id="{4A0D8EC8-CFFF-A247-B396-8A6F9831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2"/>
          <a:stretch/>
        </p:blipFill>
        <p:spPr bwMode="auto">
          <a:xfrm>
            <a:off x="8435195" y="1644458"/>
            <a:ext cx="3427563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177E93-772B-2E21-87DC-C0FD3C5C9DB7}"/>
              </a:ext>
            </a:extLst>
          </p:cNvPr>
          <p:cNvSpPr txBox="1"/>
          <p:nvPr/>
        </p:nvSpPr>
        <p:spPr>
          <a:xfrm>
            <a:off x="6594174" y="5120368"/>
            <a:ext cx="3682042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Arial" charset="0"/>
              </a:rPr>
              <a:t>Insertion of a ‘Canary’ to detect stack overflow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563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What attacks are existing GCC features targeting?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76E63-B72A-957A-6707-3473CC04D8E5}"/>
              </a:ext>
            </a:extLst>
          </p:cNvPr>
          <p:cNvSpPr txBox="1"/>
          <p:nvPr/>
        </p:nvSpPr>
        <p:spPr>
          <a:xfrm>
            <a:off x="232229" y="1386459"/>
            <a:ext cx="5364192" cy="4904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When we consider physical attacks…</a:t>
            </a:r>
            <a:endParaRPr lang="en-US" sz="1600" b="1" dirty="0">
              <a:effectLst/>
              <a:latin typeface="Calibri" panose="020F0502020204030204" pitchFamily="34" charset="0"/>
              <a:cs typeface="Arial" charset="0"/>
            </a:endParaRP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Arial" charset="0"/>
              </a:rPr>
              <a:t>No longer necessary to target stacks (in data memory)</a:t>
            </a:r>
          </a:p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Arial" charset="0"/>
              </a:rPr>
              <a:t>The vulnerable locations that can alter the ‘return’ address in data flow: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Pipeline registers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Register File </a:t>
            </a:r>
            <a:endParaRPr lang="en-US" dirty="0">
              <a:effectLst/>
              <a:latin typeface="Calibri" panose="020F0502020204030204" pitchFamily="34" charset="0"/>
            </a:endParaRP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Mux, ALUs, etc.</a:t>
            </a:r>
          </a:p>
          <a:p>
            <a:pPr marL="742950" lvl="1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 preserved global value for canary check</a:t>
            </a:r>
            <a:endParaRPr lang="en-US" dirty="0">
              <a:effectLst/>
              <a:latin typeface="Calibri" panose="020F0502020204030204" pitchFamily="34" charset="0"/>
            </a:endParaRPr>
          </a:p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Control flow violations</a:t>
            </a:r>
          </a:p>
          <a:p>
            <a:pPr marL="285750" indent="-285750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5DDB4-F02B-23B9-D65E-954EDF51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59751"/>
            <a:ext cx="5179390" cy="588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D6AE4B-63BB-EC43-F0CE-6CC9260A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31" y="1158713"/>
            <a:ext cx="6008882" cy="38101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379A75-D3A2-7D54-F05F-F40E21FC97CC}"/>
              </a:ext>
            </a:extLst>
          </p:cNvPr>
          <p:cNvSpPr/>
          <p:nvPr/>
        </p:nvSpPr>
        <p:spPr>
          <a:xfrm>
            <a:off x="9741158" y="2326294"/>
            <a:ext cx="679551" cy="66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B27F4D-B583-5D02-1EC4-779255DD2A1A}"/>
              </a:ext>
            </a:extLst>
          </p:cNvPr>
          <p:cNvCxnSpPr>
            <a:cxnSpLocks/>
          </p:cNvCxnSpPr>
          <p:nvPr/>
        </p:nvCxnSpPr>
        <p:spPr>
          <a:xfrm>
            <a:off x="9999950" y="1962944"/>
            <a:ext cx="110208" cy="301925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1E7059-757A-6735-614D-610C6AF8B359}"/>
              </a:ext>
            </a:extLst>
          </p:cNvPr>
          <p:cNvSpPr txBox="1"/>
          <p:nvPr/>
        </p:nvSpPr>
        <p:spPr>
          <a:xfrm>
            <a:off x="9588840" y="1412137"/>
            <a:ext cx="831869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Arial" charset="0"/>
              </a:rPr>
              <a:t>Canary 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Arial" charset="0"/>
              </a:rPr>
              <a:t>inserted </a:t>
            </a:r>
            <a:endParaRPr 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BBD29A-6586-46A7-D94C-2D517F08A5B9}"/>
              </a:ext>
            </a:extLst>
          </p:cNvPr>
          <p:cNvSpPr txBox="1"/>
          <p:nvPr/>
        </p:nvSpPr>
        <p:spPr>
          <a:xfrm>
            <a:off x="7316636" y="6137119"/>
            <a:ext cx="310407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Arial" charset="0"/>
              </a:rPr>
              <a:t>JALR (jump and link register) instruction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575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Thoughts on the Code Hardening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45DDB4-F02B-23B9-D65E-954EDF51E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59751"/>
            <a:ext cx="5179390" cy="588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D6AE4B-63BB-EC43-F0CE-6CC9260A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31" y="1158713"/>
            <a:ext cx="6008882" cy="38101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379A75-D3A2-7D54-F05F-F40E21FC97CC}"/>
              </a:ext>
            </a:extLst>
          </p:cNvPr>
          <p:cNvSpPr/>
          <p:nvPr/>
        </p:nvSpPr>
        <p:spPr>
          <a:xfrm>
            <a:off x="9741158" y="2326294"/>
            <a:ext cx="679551" cy="668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B27F4D-B583-5D02-1EC4-779255DD2A1A}"/>
              </a:ext>
            </a:extLst>
          </p:cNvPr>
          <p:cNvCxnSpPr>
            <a:cxnSpLocks/>
          </p:cNvCxnSpPr>
          <p:nvPr/>
        </p:nvCxnSpPr>
        <p:spPr>
          <a:xfrm>
            <a:off x="9999950" y="1962944"/>
            <a:ext cx="110208" cy="301925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1E7059-757A-6735-614D-610C6AF8B359}"/>
              </a:ext>
            </a:extLst>
          </p:cNvPr>
          <p:cNvSpPr txBox="1"/>
          <p:nvPr/>
        </p:nvSpPr>
        <p:spPr>
          <a:xfrm>
            <a:off x="9588840" y="1412137"/>
            <a:ext cx="831869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Arial" charset="0"/>
              </a:rPr>
              <a:t>Canary </a:t>
            </a:r>
          </a:p>
          <a:p>
            <a:r>
              <a:rPr lang="en-US" altLang="zh-CN" sz="1400" b="1" dirty="0">
                <a:latin typeface="Calibri" panose="020F0502020204030204" pitchFamily="34" charset="0"/>
                <a:cs typeface="Arial" charset="0"/>
              </a:rPr>
              <a:t>inserted </a:t>
            </a:r>
            <a:endParaRPr 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BBD29A-6586-46A7-D94C-2D517F08A5B9}"/>
              </a:ext>
            </a:extLst>
          </p:cNvPr>
          <p:cNvSpPr txBox="1"/>
          <p:nvPr/>
        </p:nvSpPr>
        <p:spPr>
          <a:xfrm>
            <a:off x="7316636" y="6137119"/>
            <a:ext cx="3104073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Arial" charset="0"/>
              </a:rPr>
              <a:t>JALR (jump and link register) instruction 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A5183-9B2D-A0C0-1F50-7FDA39B62BD5}"/>
              </a:ext>
            </a:extLst>
          </p:cNvPr>
          <p:cNvSpPr txBox="1"/>
          <p:nvPr/>
        </p:nvSpPr>
        <p:spPr>
          <a:xfrm>
            <a:off x="463087" y="810191"/>
            <a:ext cx="5040566" cy="5709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Considering physical model, e.g., laser modeling of standard cells, how to make difference in code hardening?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The key info from modeling is </a:t>
            </a: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feasibility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In literature, some compilers model physical attacks as </a:t>
            </a: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bit-flips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Based on my understanding…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Logically eliminating all physical vulnerabilities is costly and impractical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Can we rank the candidate instructions’ safety level when compiling?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(consider their possible cell type, amount of vulnerable sources, hamming distance, existing protections, etc.)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For a certain instruction, </a:t>
            </a: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can we rank its safety level by its location </a:t>
            </a:r>
            <a:r>
              <a:rPr lang="en-US" altLang="zh-CN" sz="1600" b="1">
                <a:latin typeface="Arial" charset="0"/>
                <a:ea typeface="Arial" charset="0"/>
                <a:cs typeface="Arial" charset="0"/>
              </a:rPr>
              <a:t>in code?</a:t>
            </a:r>
            <a:endParaRPr lang="en-US" altLang="zh-CN" sz="1600" b="1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Arial" charset="0"/>
                <a:ea typeface="Arial" charset="0"/>
                <a:cs typeface="Arial" charset="0"/>
              </a:rPr>
              <a:t>Our final outcome can be in the form of a GCC plug-in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It minimizes the vulnerabilities, and leaves the rest only as difficult attack scenarios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67A31-1FB6-4038-BABA-EFB3C67EE0C3}"/>
              </a:ext>
            </a:extLst>
          </p:cNvPr>
          <p:cNvSpPr/>
          <p:nvPr/>
        </p:nvSpPr>
        <p:spPr>
          <a:xfrm>
            <a:off x="463087" y="5359751"/>
            <a:ext cx="4954302" cy="115969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034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003C-6FE9-8858-EECC-DB576D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6733-DF20-4F33-73F8-5EF483A9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Project Tasks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F363CB-0822-452A-8A22-8CBF3EC2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5" y="986123"/>
            <a:ext cx="11790093" cy="5638611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Phase 1: focus on fault-injections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Task 1: fault injection modeling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Modeling from layout info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Modeling from post-silicon findings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Task 2: compiler development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Test case and security properties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Modeling-compiler interact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Hardening rules database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Code encapsulation, and proper documentations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Task 3: evaluation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Vulnerability analysis of original and hardened code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184B6-18EC-2BBE-12F4-67622849623D}"/>
              </a:ext>
            </a:extLst>
          </p:cNvPr>
          <p:cNvSpPr txBox="1"/>
          <p:nvPr/>
        </p:nvSpPr>
        <p:spPr>
          <a:xfrm>
            <a:off x="6421590" y="6039959"/>
            <a:ext cx="5290813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600" b="1" u="sng" dirty="0">
                <a:latin typeface="Arial" charset="0"/>
                <a:cs typeface="Arial" charset="0"/>
                <a:sym typeface="Gill Sans Light"/>
              </a:rPr>
              <a:t>Software Hardening against Physical Attacks at Compilation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C3D9C0-F97D-D4AF-E04E-EB8F128BE6E4}"/>
              </a:ext>
            </a:extLst>
          </p:cNvPr>
          <p:cNvGrpSpPr/>
          <p:nvPr/>
        </p:nvGrpSpPr>
        <p:grpSpPr>
          <a:xfrm>
            <a:off x="5788504" y="915811"/>
            <a:ext cx="5923899" cy="5189965"/>
            <a:chOff x="5762625" y="915811"/>
            <a:chExt cx="5923899" cy="5189965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94B325E7-D9E5-04EB-C361-84983C211D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625" y="915811"/>
              <a:ext cx="5923899" cy="5189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B913CB-8303-9E7A-23C2-05CA325F4F82}"/>
                </a:ext>
              </a:extLst>
            </p:cNvPr>
            <p:cNvCxnSpPr/>
            <p:nvPr/>
          </p:nvCxnSpPr>
          <p:spPr>
            <a:xfrm>
              <a:off x="9188578" y="2878658"/>
              <a:ext cx="1339913" cy="0"/>
            </a:xfrm>
            <a:prstGeom prst="line">
              <a:avLst/>
            </a:prstGeom>
            <a:noFill/>
            <a:ln w="1905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26488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E147D-BF4F-0ABB-7692-8E01DB04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2120-623B-8AB6-8CEC-BC08D186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30"/>
            <a:ext cx="9508929" cy="701308"/>
          </a:xfrm>
        </p:spPr>
        <p:txBody>
          <a:bodyPr/>
          <a:lstStyle/>
          <a:p>
            <a:r>
              <a:rPr lang="en-US" sz="2800" dirty="0"/>
              <a:t>Project Tasks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FBD63D-6C93-6F78-80DE-02E4FC447466}"/>
              </a:ext>
            </a:extLst>
          </p:cNvPr>
          <p:cNvCxnSpPr/>
          <p:nvPr/>
        </p:nvCxnSpPr>
        <p:spPr>
          <a:xfrm>
            <a:off x="4124325" y="1511060"/>
            <a:ext cx="0" cy="59531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DE8993-0B3A-CDA5-A2E7-FBDE198F1156}"/>
              </a:ext>
            </a:extLst>
          </p:cNvPr>
          <p:cNvCxnSpPr/>
          <p:nvPr/>
        </p:nvCxnSpPr>
        <p:spPr>
          <a:xfrm>
            <a:off x="8458200" y="1511060"/>
            <a:ext cx="0" cy="595313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ys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0CD004-9674-8C1E-7190-5426578DEBA2}"/>
              </a:ext>
            </a:extLst>
          </p:cNvPr>
          <p:cNvSpPr txBox="1"/>
          <p:nvPr/>
        </p:nvSpPr>
        <p:spPr>
          <a:xfrm>
            <a:off x="775116" y="1618919"/>
            <a:ext cx="269916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457200" latinLnBrk="1" hangingPunct="0"/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Task 1: Attack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7A738-14F3-7655-96F4-2F10AC55BB2F}"/>
              </a:ext>
            </a:extLst>
          </p:cNvPr>
          <p:cNvSpPr txBox="1"/>
          <p:nvPr/>
        </p:nvSpPr>
        <p:spPr>
          <a:xfrm>
            <a:off x="4601126" y="1618920"/>
            <a:ext cx="346654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0000"/>
                </a:solidFill>
                <a:latin typeface="Helvetica"/>
                <a:cs typeface="Helvetica"/>
                <a:sym typeface="Helvetica"/>
              </a:rPr>
              <a:t>Task 2: Compiler 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EBC54-ACF7-1C00-32DD-B10371A3E322}"/>
              </a:ext>
            </a:extLst>
          </p:cNvPr>
          <p:cNvSpPr txBox="1"/>
          <p:nvPr/>
        </p:nvSpPr>
        <p:spPr>
          <a:xfrm>
            <a:off x="9161805" y="1618919"/>
            <a:ext cx="225507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Task 3: Evaluation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B16E59CE-5F33-585B-A4E9-03B783D5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6" y="2106373"/>
            <a:ext cx="11169147" cy="3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0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CC657-C443-D1BE-C74C-20808684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8D51-43C7-4F4E-6398-3D1E4D26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Project Tasks: Fault injection modeling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1E8FC5D-E8CD-7B2F-390A-21F0F8B8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55" y="883486"/>
            <a:ext cx="11790093" cy="5638611"/>
          </a:xfrm>
        </p:spPr>
        <p:txBody>
          <a:bodyPr/>
          <a:lstStyle/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Laser modeling from layout info (Henian)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Example: laser effect modeled as extra current source in SPICE simulations, then applied in dynamic IR drop simulations (result: built a connection between </a:t>
            </a:r>
            <a:r>
              <a:rPr lang="en-US" altLang="zh-CN" sz="1600" b="0" u="sng" dirty="0">
                <a:latin typeface="Arial" charset="0"/>
                <a:ea typeface="Arial" charset="0"/>
                <a:cs typeface="Arial" charset="0"/>
              </a:rPr>
              <a:t>laser intensity per cell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altLang="zh-CN" sz="1600" b="0" u="sng" dirty="0">
                <a:latin typeface="Arial" charset="0"/>
                <a:ea typeface="Arial" charset="0"/>
                <a:cs typeface="Arial" charset="0"/>
              </a:rPr>
              <a:t>cell’s accurate current demand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) 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A weaker but more compatible approach: 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Simply calculate or simulate from SPICE for each type of standard cell’s laser induced current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Assume every cell is centered in laser spot (i.e., they got the same laser intensity input, no gaussian distribution)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The outcome is compatible to compiler: </a:t>
            </a:r>
            <a:r>
              <a:rPr lang="en-US" altLang="zh-CN" sz="1600" dirty="0">
                <a:latin typeface="Arial" charset="0"/>
                <a:ea typeface="Arial" charset="0"/>
                <a:cs typeface="Arial" charset="0"/>
              </a:rPr>
              <a:t>a look-up table</a:t>
            </a: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. Input the laser intensity and cell type, get the laser-impacted current demand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F9ACE-84F7-A769-38ED-805A068C2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5" y="3681628"/>
            <a:ext cx="2982164" cy="30099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30BD90-C8B3-ACFE-AB4D-5A146ECF7DBE}"/>
              </a:ext>
            </a:extLst>
          </p:cNvPr>
          <p:cNvCxnSpPr>
            <a:cxnSpLocks/>
          </p:cNvCxnSpPr>
          <p:nvPr/>
        </p:nvCxnSpPr>
        <p:spPr>
          <a:xfrm flipV="1">
            <a:off x="2332653" y="3697758"/>
            <a:ext cx="788809" cy="54444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图片 9">
            <a:extLst>
              <a:ext uri="{FF2B5EF4-FFF2-40B4-BE49-F238E27FC236}">
                <a16:creationId xmlns:a16="http://schemas.microsoft.com/office/drawing/2014/main" id="{2548FED0-242B-9B23-938C-E84022577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465" y="3337980"/>
            <a:ext cx="2419714" cy="475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7B2A2-C5F3-36E0-7DFE-FF417903D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02" y="3184593"/>
            <a:ext cx="3172835" cy="211522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B504B0-6F16-38E6-B468-9D36A05FDE0A}"/>
              </a:ext>
            </a:extLst>
          </p:cNvPr>
          <p:cNvCxnSpPr>
            <a:cxnSpLocks/>
          </p:cNvCxnSpPr>
          <p:nvPr/>
        </p:nvCxnSpPr>
        <p:spPr>
          <a:xfrm>
            <a:off x="5775627" y="3572386"/>
            <a:ext cx="508403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958FC1-E7A2-E927-D102-F2CFFCB6BE4A}"/>
              </a:ext>
            </a:extLst>
          </p:cNvPr>
          <p:cNvSpPr/>
          <p:nvPr/>
        </p:nvSpPr>
        <p:spPr>
          <a:xfrm>
            <a:off x="10226351" y="3277269"/>
            <a:ext cx="1753694" cy="590233"/>
          </a:xfrm>
          <a:prstGeom prst="round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Repeat for all type of standard cells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477884-9669-BDB1-80C7-2002D910BCE0}"/>
              </a:ext>
            </a:extLst>
          </p:cNvPr>
          <p:cNvCxnSpPr>
            <a:cxnSpLocks/>
          </p:cNvCxnSpPr>
          <p:nvPr/>
        </p:nvCxnSpPr>
        <p:spPr>
          <a:xfrm>
            <a:off x="9598637" y="3595712"/>
            <a:ext cx="508403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B96EF16-D413-8655-8426-99346A97601F}"/>
              </a:ext>
            </a:extLst>
          </p:cNvPr>
          <p:cNvSpPr/>
          <p:nvPr/>
        </p:nvSpPr>
        <p:spPr>
          <a:xfrm>
            <a:off x="9114021" y="5561632"/>
            <a:ext cx="2866024" cy="590233"/>
          </a:xfrm>
          <a:prstGeom prst="round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Substitute impacted cells’ current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response with laser-impacted version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FB5DF9B-6E4E-AAAA-416D-ED6EEB66CAE9}"/>
              </a:ext>
            </a:extLst>
          </p:cNvPr>
          <p:cNvSpPr/>
          <p:nvPr/>
        </p:nvSpPr>
        <p:spPr>
          <a:xfrm>
            <a:off x="6482889" y="5562220"/>
            <a:ext cx="1902106" cy="590233"/>
          </a:xfrm>
          <a:prstGeom prst="roundRect">
            <a:avLst/>
          </a:prstGeom>
          <a:blipFill rotWithShape="1">
            <a:blip r:embed="rId6"/>
            <a:srcRect/>
            <a:tile tx="0" ty="0" sx="100000" sy="100000" flip="none" algn="tl"/>
          </a:blip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rPr>
              <a:t>Voltage drop simulation on the layout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C1728-3904-55C4-6A23-017DBC708B9F}"/>
              </a:ext>
            </a:extLst>
          </p:cNvPr>
          <p:cNvCxnSpPr/>
          <p:nvPr/>
        </p:nvCxnSpPr>
        <p:spPr>
          <a:xfrm>
            <a:off x="11103198" y="3969981"/>
            <a:ext cx="0" cy="150708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C28877-D782-5FEE-D522-5948A0413417}"/>
              </a:ext>
            </a:extLst>
          </p:cNvPr>
          <p:cNvCxnSpPr/>
          <p:nvPr/>
        </p:nvCxnSpPr>
        <p:spPr>
          <a:xfrm flipH="1">
            <a:off x="8453535" y="5856748"/>
            <a:ext cx="569167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7B0E1A6-4CB9-4E2F-E2A2-3F1659F7BC73}"/>
              </a:ext>
            </a:extLst>
          </p:cNvPr>
          <p:cNvCxnSpPr/>
          <p:nvPr/>
        </p:nvCxnSpPr>
        <p:spPr>
          <a:xfrm flipH="1">
            <a:off x="5831720" y="5856748"/>
            <a:ext cx="569167" cy="0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96693BD-4908-B0B9-D84A-08CD43C557A9}"/>
              </a:ext>
            </a:extLst>
          </p:cNvPr>
          <p:cNvGrpSpPr/>
          <p:nvPr/>
        </p:nvGrpSpPr>
        <p:grpSpPr>
          <a:xfrm>
            <a:off x="3180964" y="3908049"/>
            <a:ext cx="2840329" cy="2783534"/>
            <a:chOff x="249350" y="934643"/>
            <a:chExt cx="5455747" cy="534665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C71155C-D3C5-C5B6-3E8C-E2F53123D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350" y="934643"/>
              <a:ext cx="5017443" cy="5346655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09EC02B-6959-D511-B8E6-421A2BBD339E}"/>
                </a:ext>
              </a:extLst>
            </p:cNvPr>
            <p:cNvGrpSpPr/>
            <p:nvPr/>
          </p:nvGrpSpPr>
          <p:grpSpPr>
            <a:xfrm>
              <a:off x="4068878" y="1182194"/>
              <a:ext cx="1636219" cy="1886964"/>
              <a:chOff x="2723923" y="2330450"/>
              <a:chExt cx="2012908" cy="2321379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B1BC51FC-451C-2EE4-219B-EEC229FF6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3923" y="2330450"/>
                <a:ext cx="2012908" cy="2321379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A5B36AB-CBF8-AD95-CBE0-FD012E062020}"/>
                  </a:ext>
                </a:extLst>
              </p:cNvPr>
              <p:cNvSpPr/>
              <p:nvPr/>
            </p:nvSpPr>
            <p:spPr>
              <a:xfrm>
                <a:off x="4267200" y="2844435"/>
                <a:ext cx="123371" cy="225703"/>
              </a:xfrm>
              <a:prstGeom prst="rect">
                <a:avLst/>
              </a:prstGeom>
              <a:solidFill>
                <a:srgbClr val="FF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32145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 Light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A4D7AD4-30F6-9CA7-BD99-C545C7BE8831}"/>
                  </a:ext>
                </a:extLst>
              </p:cNvPr>
              <p:cNvSpPr/>
              <p:nvPr/>
            </p:nvSpPr>
            <p:spPr>
              <a:xfrm>
                <a:off x="3955143" y="3134721"/>
                <a:ext cx="123371" cy="225703"/>
              </a:xfrm>
              <a:prstGeom prst="rect">
                <a:avLst/>
              </a:prstGeom>
              <a:solidFill>
                <a:srgbClr val="FF0000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32145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 Light"/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FAD73F0-A659-F4A6-4DD8-E14BB3EF4E93}"/>
                </a:ext>
              </a:extLst>
            </p:cNvPr>
            <p:cNvSpPr/>
            <p:nvPr/>
          </p:nvSpPr>
          <p:spPr>
            <a:xfrm>
              <a:off x="4944496" y="1547146"/>
              <a:ext cx="529683" cy="52968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26DBF4-1EAE-8A87-CAA9-35B605AC7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269" y="1542122"/>
              <a:ext cx="2375423" cy="142661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7648BA0-4DC8-8845-D0F8-3741DB06B0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4269" y="2076829"/>
              <a:ext cx="2629082" cy="8919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362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86A7-627C-8659-88BD-555A784F5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631B-817E-D5DE-E105-338B5A80F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Project Tasks: Fault injection modeling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F66EDF-4F3B-3B27-FD6E-430A0D9B1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55" y="883486"/>
            <a:ext cx="11790093" cy="5638611"/>
          </a:xfrm>
        </p:spPr>
        <p:txBody>
          <a:bodyPr/>
          <a:lstStyle/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Explore applying similar approach on other optical fault-injections (flashlight, UV-light, etc.)</a:t>
            </a:r>
          </a:p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Clock/voltage glitch modeling from layout info (Habib)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Discussed with Habib about thinking of modeling the timing effects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Possibility of quantifying the delay change caused by glitching and model the connections</a:t>
            </a:r>
          </a:p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Modeling from post-silicon findings (</a:t>
            </a:r>
            <a:r>
              <a:rPr lang="en-US" altLang="zh-CN" sz="2000" dirty="0" err="1">
                <a:latin typeface="Arial" charset="0"/>
                <a:ea typeface="Arial" charset="0"/>
                <a:cs typeface="Arial" charset="0"/>
              </a:rPr>
              <a:t>Pantha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Validate the layout level modeling when a finer model is desired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090024-8D72-87B7-CC72-5270E756D3ED}"/>
              </a:ext>
            </a:extLst>
          </p:cNvPr>
          <p:cNvGrpSpPr/>
          <p:nvPr/>
        </p:nvGrpSpPr>
        <p:grpSpPr>
          <a:xfrm>
            <a:off x="6107001" y="3229018"/>
            <a:ext cx="5181193" cy="2745496"/>
            <a:chOff x="1326150" y="3407489"/>
            <a:chExt cx="5181193" cy="2745496"/>
          </a:xfrm>
        </p:grpSpPr>
        <p:pic>
          <p:nvPicPr>
            <p:cNvPr id="5" name="Picture 4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F9AE9B34-A580-25BE-11A3-4D4E4E323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75" t="66148" r="18851" b="18872"/>
            <a:stretch/>
          </p:blipFill>
          <p:spPr>
            <a:xfrm>
              <a:off x="1326151" y="3407489"/>
              <a:ext cx="4860817" cy="762168"/>
            </a:xfrm>
            <a:prstGeom prst="rect">
              <a:avLst/>
            </a:prstGeom>
          </p:spPr>
        </p:pic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1D1EDC98-BC75-DA5C-7C2E-7DF83999A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79" r="68040" b="-195"/>
            <a:stretch/>
          </p:blipFill>
          <p:spPr>
            <a:xfrm>
              <a:off x="2641384" y="4273873"/>
              <a:ext cx="2540153" cy="8979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648C792-02E0-5D0B-74AF-448EBB2D8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41" t="82879" r="-125" b="-195"/>
            <a:stretch/>
          </p:blipFill>
          <p:spPr>
            <a:xfrm>
              <a:off x="3914863" y="5286392"/>
              <a:ext cx="2592480" cy="8665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08FF605-B08B-5790-C04E-AB8A16F32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0" t="82879" r="33583" b="-195"/>
            <a:stretch/>
          </p:blipFill>
          <p:spPr>
            <a:xfrm>
              <a:off x="1326150" y="5286392"/>
              <a:ext cx="2592632" cy="8665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F1A6C88-780F-CF0A-7B3B-ED0310B34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5" r="15755" b="37525"/>
          <a:stretch/>
        </p:blipFill>
        <p:spPr>
          <a:xfrm>
            <a:off x="411381" y="3229018"/>
            <a:ext cx="4901199" cy="28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3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AB924-433E-0667-2049-BD07486F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CA45-AA24-E01B-BF6A-BF8A5AE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Project Tasks: </a:t>
            </a:r>
            <a:r>
              <a:rPr lang="en-US" altLang="zh-CN" sz="2800" dirty="0">
                <a:latin typeface="Arial" charset="0"/>
                <a:ea typeface="Arial" charset="0"/>
                <a:cs typeface="Arial" charset="0"/>
              </a:rPr>
              <a:t>Compiler Development</a:t>
            </a:r>
            <a:endParaRPr lang="en-US" sz="2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FB9CEF-F1F3-EC52-722D-5CD52D4A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53" y="1098090"/>
            <a:ext cx="11790093" cy="5638611"/>
          </a:xfrm>
        </p:spPr>
        <p:txBody>
          <a:bodyPr/>
          <a:lstStyle/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cs typeface="Arial" charset="0"/>
              </a:rPr>
              <a:t>Test case and security properties (Henian)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Aims for C/C++ -&gt; Assembly code compilation and hardening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Plan to start with firmware, AES software, password checking, etc.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Develop corresponding security properties, requiring a good literature review</a:t>
            </a:r>
          </a:p>
          <a:p>
            <a:pPr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cs typeface="Arial" charset="0"/>
              </a:rPr>
              <a:t>Modeling-compiler interact (Henian &amp; Arun)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Compiler must provide: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A configurable “</a:t>
            </a:r>
            <a:r>
              <a:rPr lang="en-US" altLang="zh-CN" sz="1600" u="sng" dirty="0">
                <a:latin typeface="Arial" charset="0"/>
                <a:cs typeface="Arial" charset="0"/>
              </a:rPr>
              <a:t>hardening level</a:t>
            </a:r>
            <a:r>
              <a:rPr lang="en-US" altLang="zh-CN" sz="1600" b="0" dirty="0">
                <a:latin typeface="Arial" charset="0"/>
                <a:cs typeface="Arial" charset="0"/>
              </a:rPr>
              <a:t>” input to determine the input (e.g., laser intensities) for FIA models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A simple mechanism to determine target instructions (e.g., directly extract sensitive instructions from security properties; or through static code analysis.)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Translation from target instructions to actual instances/area, which serves as final input for models</a:t>
            </a:r>
          </a:p>
          <a:p>
            <a:pPr lvl="1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Compiler must receive:</a:t>
            </a:r>
          </a:p>
          <a:p>
            <a:pPr lvl="2">
              <a:lnSpc>
                <a:spcPts val="25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cs typeface="Arial" charset="0"/>
              </a:rPr>
              <a:t>Feedback from modeling in a compatible form of either </a:t>
            </a:r>
            <a:r>
              <a:rPr lang="en-US" altLang="zh-CN" sz="1600" dirty="0">
                <a:latin typeface="Arial" charset="0"/>
                <a:cs typeface="Arial" charset="0"/>
              </a:rPr>
              <a:t>1) </a:t>
            </a:r>
            <a:r>
              <a:rPr lang="en-US" altLang="zh-CN" sz="1600" b="0" dirty="0">
                <a:latin typeface="Arial" charset="0"/>
                <a:cs typeface="Arial" charset="0"/>
              </a:rPr>
              <a:t>a threat level / a vulnerability ranking of inputted sensitive instances, or </a:t>
            </a:r>
            <a:r>
              <a:rPr lang="en-US" altLang="zh-CN" sz="1600" dirty="0">
                <a:latin typeface="Arial" charset="0"/>
                <a:cs typeface="Arial" charset="0"/>
              </a:rPr>
              <a:t>2) </a:t>
            </a:r>
            <a:r>
              <a:rPr lang="en-US" altLang="zh-CN" sz="1600" b="0" dirty="0">
                <a:latin typeface="Arial" charset="0"/>
                <a:cs typeface="Arial" charset="0"/>
              </a:rPr>
              <a:t>a simple secure-or-not judgements from modeling under certain parameter inputs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C820F-9E3F-4ED4-2B73-EE2E23A9E4A3}"/>
              </a:ext>
            </a:extLst>
          </p:cNvPr>
          <p:cNvSpPr txBox="1"/>
          <p:nvPr/>
        </p:nvSpPr>
        <p:spPr>
          <a:xfrm>
            <a:off x="318021" y="6155473"/>
            <a:ext cx="1155595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Reference: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Gangolli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, A.; Mahmoud, Q.H.; Azim, A. A Systematic Review of Fault Injection Attacks on IoT Systems. Electronics 2022, 11, 2023.</a:t>
            </a:r>
          </a:p>
          <a:p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Reference: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Höller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A, Krieg A,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Rauter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T, et al.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Qemu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-based fault injection for a system-level analysis of software countermeasures against fault attacks[C]//2015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Euromicro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Conference on Digital System Design. IEEE, 2015: 530-533.</a:t>
            </a:r>
          </a:p>
        </p:txBody>
      </p:sp>
    </p:spTree>
    <p:extLst>
      <p:ext uri="{BB962C8B-B14F-4D97-AF65-F5344CB8AC3E}">
        <p14:creationId xmlns:p14="http://schemas.microsoft.com/office/powerpoint/2010/main" val="403673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0FDB7-662F-4E65-ED0E-FDE56B3CC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039-C418-0DA4-4E3C-D1CC8B60F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Project Tasks: Compiler Development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B9638FB-AFD6-0786-C8BD-EFFCDD9C3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29" y="1020859"/>
            <a:ext cx="6274568" cy="5132234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cs typeface="Arial" charset="0"/>
              </a:rPr>
              <a:t>Hardening rules database (Arun)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charset="0"/>
                <a:cs typeface="Arial" charset="0"/>
              </a:rPr>
              <a:t>Goal: </a:t>
            </a:r>
            <a:r>
              <a:rPr lang="en-US" altLang="zh-CN" sz="1800" b="0" dirty="0">
                <a:latin typeface="Arial" charset="0"/>
                <a:cs typeface="Arial" charset="0"/>
              </a:rPr>
              <a:t>address the physical faults during the compilation process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Review existing hardening approaches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Utilize or imitate existing solutions in RISC-V GNU compiler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Develop adaptive approach to apply countermeasures using the info (e.g., vulnerability ranking) given by modeling output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charset="0"/>
                <a:cs typeface="Arial" charset="0"/>
              </a:rPr>
              <a:t>Deliverables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Encapsulated implementation of hardening compiler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1800" b="0" dirty="0">
                <a:latin typeface="Arial" charset="0"/>
                <a:cs typeface="Arial" charset="0"/>
              </a:rPr>
              <a:t>Proper documentations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E279E4-0D0C-DE2A-3115-3F1710796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29"/>
          <a:stretch/>
        </p:blipFill>
        <p:spPr>
          <a:xfrm>
            <a:off x="7261917" y="2332731"/>
            <a:ext cx="3909233" cy="938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7C22A-90B3-6367-5A56-D4604FF31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355"/>
          <a:stretch/>
        </p:blipFill>
        <p:spPr>
          <a:xfrm>
            <a:off x="7261917" y="3842853"/>
            <a:ext cx="3909233" cy="1601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948BCE-C6ED-B2FE-B96F-38F25C2A4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18" y="883486"/>
            <a:ext cx="4577829" cy="87741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7484FD-9637-7009-898E-E68BE6B0C50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9216533" y="1760903"/>
            <a:ext cx="1" cy="5718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23EA09-3256-2277-13CB-5DB3DE17E6FF}"/>
              </a:ext>
            </a:extLst>
          </p:cNvPr>
          <p:cNvCxnSpPr/>
          <p:nvPr/>
        </p:nvCxnSpPr>
        <p:spPr>
          <a:xfrm>
            <a:off x="9222389" y="3301062"/>
            <a:ext cx="1" cy="5718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E03D3E-0A79-949E-59D9-E41339F88737}"/>
              </a:ext>
            </a:extLst>
          </p:cNvPr>
          <p:cNvSpPr txBox="1"/>
          <p:nvPr/>
        </p:nvSpPr>
        <p:spPr>
          <a:xfrm>
            <a:off x="9341735" y="1862837"/>
            <a:ext cx="101925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52620-C802-BE10-F832-7329A5215E4D}"/>
              </a:ext>
            </a:extLst>
          </p:cNvPr>
          <p:cNvSpPr txBox="1"/>
          <p:nvPr/>
        </p:nvSpPr>
        <p:spPr>
          <a:xfrm>
            <a:off x="9341735" y="3382532"/>
            <a:ext cx="101925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Harden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ECA4D4-04A4-B939-3666-294C71B07751}"/>
              </a:ext>
            </a:extLst>
          </p:cNvPr>
          <p:cNvCxnSpPr/>
          <p:nvPr/>
        </p:nvCxnSpPr>
        <p:spPr>
          <a:xfrm>
            <a:off x="9193813" y="5443892"/>
            <a:ext cx="1" cy="571828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C37D01-9D62-846C-230E-ECAAC5D548C9}"/>
              </a:ext>
            </a:extLst>
          </p:cNvPr>
          <p:cNvSpPr txBox="1"/>
          <p:nvPr/>
        </p:nvSpPr>
        <p:spPr>
          <a:xfrm>
            <a:off x="6752290" y="5864547"/>
            <a:ext cx="475315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What happened?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Faults modifying/bypassing the conditional jump will now directly lead to a </a:t>
            </a:r>
            <a:r>
              <a:rPr lang="en-US" sz="1600" b="1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password-checking failure</a:t>
            </a: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1CFD36-BA87-4654-DBFC-BE27020FCEE7}"/>
              </a:ext>
            </a:extLst>
          </p:cNvPr>
          <p:cNvSpPr/>
          <p:nvPr/>
        </p:nvSpPr>
        <p:spPr>
          <a:xfrm>
            <a:off x="7058026" y="2852346"/>
            <a:ext cx="4276720" cy="1480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845958-3B2D-0EFB-9129-EC084FAE51DD}"/>
              </a:ext>
            </a:extLst>
          </p:cNvPr>
          <p:cNvSpPr/>
          <p:nvPr/>
        </p:nvSpPr>
        <p:spPr>
          <a:xfrm>
            <a:off x="6990507" y="4359772"/>
            <a:ext cx="4276720" cy="1480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786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003C-6FE9-8858-EECC-DB576D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6733-DF20-4F33-73F8-5EF483A9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Targeting GCC Plug-ins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F363CB-0822-452A-8A22-8CBF3EC2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5" y="986123"/>
            <a:ext cx="6039185" cy="5638611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(GNU Compiler Collection) is one of the biggest free programs in existence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many languages (C, C++, Objective-C, Fortran, etc.)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more target ISAs than any other compiler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Free, extendable, great community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allows custom plug-ins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No need to modify GCC source code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custom analysis, security enhancements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Example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Let’s customize a (weird) feature that has GCC report a warning when detecting ‘PRINTF’ in C codes!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Thanks to ChatGPT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1CEE4-4661-51D7-3D0E-63FBC8AB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718" y="2301557"/>
            <a:ext cx="6087325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7003C-6FE9-8858-EECC-DB576D4E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6733-DF20-4F33-73F8-5EF483A9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9029"/>
            <a:ext cx="9508929" cy="752523"/>
          </a:xfrm>
        </p:spPr>
        <p:txBody>
          <a:bodyPr/>
          <a:lstStyle/>
          <a:p>
            <a:r>
              <a:rPr lang="en-US" sz="2800" dirty="0"/>
              <a:t>Targeting GCC Plug-ins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AF363CB-0822-452A-8A22-8CBF3EC2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5" y="986123"/>
            <a:ext cx="6039185" cy="5638611"/>
          </a:xfrm>
        </p:spPr>
        <p:txBody>
          <a:bodyPr/>
          <a:lstStyle/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(GNU Compiler Collection) is one of the biggest free programs in existence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many languages (C, C++, Objective-C, Fortran, etc.)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more target ISAs than any other compiler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Free, extendable, great community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GCC allows custom plug-ins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No need to modify GCC source code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Supporting custom analysis, security enhancements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Example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Let’s customize a (weird) feature that has GCC report a warning when detecting ‘PRINTF’ in C codes!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b="0" dirty="0">
                <a:latin typeface="Arial" charset="0"/>
                <a:ea typeface="Arial" charset="0"/>
                <a:cs typeface="Arial" charset="0"/>
              </a:rPr>
              <a:t>Thanks to ChatGPT</a:t>
            </a:r>
          </a:p>
          <a:p>
            <a:pPr>
              <a:lnSpc>
                <a:spcPts val="3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40833B-56DD-2D8F-CA6F-5D45254B8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502" y="875724"/>
            <a:ext cx="2828483" cy="316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157A61-0C2B-C91C-6E71-4F18EAD3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4812"/>
            <a:ext cx="5824011" cy="31428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90305D-FE7C-D687-D635-7917006A5F8B}"/>
              </a:ext>
            </a:extLst>
          </p:cNvPr>
          <p:cNvSpPr txBox="1"/>
          <p:nvPr/>
        </p:nvSpPr>
        <p:spPr>
          <a:xfrm>
            <a:off x="6040623" y="5225546"/>
            <a:ext cx="609456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-shared -o security_plugin.so </a:t>
            </a:r>
            <a:r>
              <a:rPr lang="en-US" dirty="0" err="1"/>
              <a:t>security_plugin.c</a:t>
            </a:r>
            <a:r>
              <a:rPr lang="en-US" dirty="0"/>
              <a:t> -</a:t>
            </a:r>
            <a:r>
              <a:rPr lang="en-US" dirty="0" err="1"/>
              <a:t>fPIC</a:t>
            </a:r>
            <a:r>
              <a:rPr lang="en-US" dirty="0"/>
              <a:t> -Wall -</a:t>
            </a:r>
            <a:r>
              <a:rPr lang="en-US" dirty="0" err="1"/>
              <a:t>Wextra</a:t>
            </a:r>
            <a:r>
              <a:rPr lang="en-US" dirty="0"/>
              <a:t> -I 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gcc</a:t>
            </a:r>
            <a:r>
              <a:rPr lang="en-US" dirty="0"/>
              <a:t>/x86_64-linux-gnu/9/plugin/include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14020C-99F9-0236-4278-B83AE4BAAB64}"/>
              </a:ext>
            </a:extLst>
          </p:cNvPr>
          <p:cNvSpPr txBox="1"/>
          <p:nvPr/>
        </p:nvSpPr>
        <p:spPr>
          <a:xfrm>
            <a:off x="6096000" y="1315480"/>
            <a:ext cx="624983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cs typeface="Arial" charset="0"/>
                <a:sym typeface="Gill Sans Light"/>
              </a:rPr>
              <a:t>Create the plug-in code: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6E500-05A6-5070-7575-5501C9C30138}"/>
              </a:ext>
            </a:extLst>
          </p:cNvPr>
          <p:cNvSpPr txBox="1"/>
          <p:nvPr/>
        </p:nvSpPr>
        <p:spPr>
          <a:xfrm>
            <a:off x="6019801" y="4940108"/>
            <a:ext cx="624983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cs typeface="Arial" charset="0"/>
                <a:sym typeface="Gill Sans Light"/>
              </a:rPr>
              <a:t>Compile the plug-in with GCC itself: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95A5B-A8E4-0125-4054-F7DBD62E0438}"/>
              </a:ext>
            </a:extLst>
          </p:cNvPr>
          <p:cNvSpPr txBox="1"/>
          <p:nvPr/>
        </p:nvSpPr>
        <p:spPr>
          <a:xfrm>
            <a:off x="6019801" y="5988038"/>
            <a:ext cx="624983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cs typeface="Arial" charset="0"/>
                <a:sym typeface="Gill Sans Light"/>
              </a:rPr>
              <a:t>Then, compile the test program with customized plug-in: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86C014-3E7D-FF2C-0000-485EBCBDAD06}"/>
              </a:ext>
            </a:extLst>
          </p:cNvPr>
          <p:cNvSpPr txBox="1"/>
          <p:nvPr/>
        </p:nvSpPr>
        <p:spPr>
          <a:xfrm>
            <a:off x="6058619" y="6326592"/>
            <a:ext cx="61722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 err="1"/>
              <a:t>gcc</a:t>
            </a:r>
            <a:r>
              <a:rPr lang="en-US" dirty="0"/>
              <a:t> -fplugin=./security_plugin.so -c </a:t>
            </a:r>
            <a:r>
              <a:rPr lang="en-US" dirty="0" err="1"/>
              <a:t>test_program.c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FICS Research template - wide.pptx" id="{7454FCA8-590D-4451-9206-889B825FDFD7}" vid="{D2508B6E-59A3-4D46-9DD4-65346D92B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F84E2FF124742B995484E779488F2" ma:contentTypeVersion="18" ma:contentTypeDescription="Create a new document." ma:contentTypeScope="" ma:versionID="a5aff272c37311cf3238d9ffd49ec08b">
  <xsd:schema xmlns:xsd="http://www.w3.org/2001/XMLSchema" xmlns:xs="http://www.w3.org/2001/XMLSchema" xmlns:p="http://schemas.microsoft.com/office/2006/metadata/properties" xmlns:ns2="0d5b50b2-369a-41c3-855c-07fbf69ccfc8" xmlns:ns3="51e87ba6-cb14-4e0c-86db-8f601a1e40b0" targetNamespace="http://schemas.microsoft.com/office/2006/metadata/properties" ma:root="true" ma:fieldsID="511c3b7f83695cc20086bb4b23cb6c6b" ns2:_="" ns3:_="">
    <xsd:import namespace="0d5b50b2-369a-41c3-855c-07fbf69ccfc8"/>
    <xsd:import namespace="51e87ba6-cb14-4e0c-86db-8f601a1e40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5b50b2-369a-41c3-855c-07fbf69ccf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a0c477a-f09e-4137-8c49-77869fdcca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87ba6-cb14-4e0c-86db-8f601a1e40b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11f5fba-ff08-4b7c-b3be-c615c65c3b91}" ma:internalName="TaxCatchAll" ma:showField="CatchAllData" ma:web="51e87ba6-cb14-4e0c-86db-8f601a1e40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d5b50b2-369a-41c3-855c-07fbf69ccfc8">
      <Terms xmlns="http://schemas.microsoft.com/office/infopath/2007/PartnerControls"/>
    </lcf76f155ced4ddcb4097134ff3c332f>
    <TaxCatchAll xmlns="51e87ba6-cb14-4e0c-86db-8f601a1e40b0" xsi:nil="true"/>
  </documentManagement>
</p:properties>
</file>

<file path=customXml/itemProps1.xml><?xml version="1.0" encoding="utf-8"?>
<ds:datastoreItem xmlns:ds="http://schemas.openxmlformats.org/officeDocument/2006/customXml" ds:itemID="{2263356F-4A1F-411B-9B91-25B23111A21B}"/>
</file>

<file path=customXml/itemProps2.xml><?xml version="1.0" encoding="utf-8"?>
<ds:datastoreItem xmlns:ds="http://schemas.openxmlformats.org/officeDocument/2006/customXml" ds:itemID="{7A43030F-9A83-45EA-8684-5FAEAFB0A664}"/>
</file>

<file path=customXml/itemProps3.xml><?xml version="1.0" encoding="utf-8"?>
<ds:datastoreItem xmlns:ds="http://schemas.openxmlformats.org/officeDocument/2006/customXml" ds:itemID="{96FCAF37-A141-45F0-92C6-840C64690AF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1793</Words>
  <Application>Microsoft Office PowerPoint</Application>
  <PresentationFormat>Widescreen</PresentationFormat>
  <Paragraphs>193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Gill Sans</vt:lpstr>
      <vt:lpstr>Arial</vt:lpstr>
      <vt:lpstr>Calibri</vt:lpstr>
      <vt:lpstr>Helvetica</vt:lpstr>
      <vt:lpstr>White</vt:lpstr>
      <vt:lpstr>Updates</vt:lpstr>
      <vt:lpstr>Project Tasks</vt:lpstr>
      <vt:lpstr>Project Tasks</vt:lpstr>
      <vt:lpstr>Project Tasks: Fault injection modeling</vt:lpstr>
      <vt:lpstr>Project Tasks: Fault injection modeling</vt:lpstr>
      <vt:lpstr>Project Tasks: Compiler Development</vt:lpstr>
      <vt:lpstr>Project Tasks: Compiler Development</vt:lpstr>
      <vt:lpstr>Targeting GCC Plug-ins</vt:lpstr>
      <vt:lpstr>Targeting GCC Plug-ins</vt:lpstr>
      <vt:lpstr>Security Features in GCC and GCC Plug-ins</vt:lpstr>
      <vt:lpstr>Security Features in GCC and GCC Plug-ins</vt:lpstr>
      <vt:lpstr>Existing Countermeasures</vt:lpstr>
      <vt:lpstr>What attacks are existing GCC features targeting?</vt:lpstr>
      <vt:lpstr>What attacks are existing GCC features targeting?</vt:lpstr>
      <vt:lpstr>What attacks are existing GCC features targeting?</vt:lpstr>
      <vt:lpstr>Thoughts on the Code Hardening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2016-09-20T17:26:14Z</dcterms:created>
  <dcterms:modified xsi:type="dcterms:W3CDTF">2024-06-20T14:56:22Z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0x0101002E2F84E2FF124742B995484E779488F2</vt:lpwstr>
  </property>
</Properties>
</file>